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7" r:id="rId4"/>
    <p:sldMasterId id="2147483721" r:id="rId5"/>
    <p:sldMasterId id="2147483733" r:id="rId6"/>
  </p:sldMasterIdLst>
  <p:notesMasterIdLst>
    <p:notesMasterId r:id="rId47"/>
  </p:notesMasterIdLst>
  <p:sldIdLst>
    <p:sldId id="300" r:id="rId7"/>
    <p:sldId id="350" r:id="rId8"/>
    <p:sldId id="302" r:id="rId9"/>
    <p:sldId id="303" r:id="rId10"/>
    <p:sldId id="320" r:id="rId11"/>
    <p:sldId id="321" r:id="rId12"/>
    <p:sldId id="343" r:id="rId13"/>
    <p:sldId id="344" r:id="rId14"/>
    <p:sldId id="309" r:id="rId15"/>
    <p:sldId id="310" r:id="rId16"/>
    <p:sldId id="327" r:id="rId17"/>
    <p:sldId id="311" r:id="rId18"/>
    <p:sldId id="269" r:id="rId19"/>
    <p:sldId id="313" r:id="rId20"/>
    <p:sldId id="272" r:id="rId21"/>
    <p:sldId id="276" r:id="rId22"/>
    <p:sldId id="328" r:id="rId23"/>
    <p:sldId id="329" r:id="rId24"/>
    <p:sldId id="330" r:id="rId25"/>
    <p:sldId id="331" r:id="rId26"/>
    <p:sldId id="332" r:id="rId27"/>
    <p:sldId id="334" r:id="rId28"/>
    <p:sldId id="341" r:id="rId29"/>
    <p:sldId id="335" r:id="rId30"/>
    <p:sldId id="337" r:id="rId31"/>
    <p:sldId id="338" r:id="rId32"/>
    <p:sldId id="339" r:id="rId33"/>
    <p:sldId id="340" r:id="rId34"/>
    <p:sldId id="288" r:id="rId35"/>
    <p:sldId id="289" r:id="rId36"/>
    <p:sldId id="290" r:id="rId37"/>
    <p:sldId id="291" r:id="rId38"/>
    <p:sldId id="293" r:id="rId39"/>
    <p:sldId id="349" r:id="rId40"/>
    <p:sldId id="326" r:id="rId41"/>
    <p:sldId id="296" r:id="rId42"/>
    <p:sldId id="345" r:id="rId43"/>
    <p:sldId id="315" r:id="rId44"/>
    <p:sldId id="324" r:id="rId45"/>
    <p:sldId id="342" r:id="rId46"/>
  </p:sldIdLst>
  <p:sldSz cx="9144000" cy="5143500" type="screen16x9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5F5F5"/>
    <a:srgbClr val="F2F2F2"/>
    <a:srgbClr val="EEEEEE"/>
    <a:srgbClr val="EAEAEA"/>
    <a:srgbClr val="33CCCC"/>
    <a:srgbClr val="D9D9D9"/>
    <a:srgbClr val="DCDCDC"/>
    <a:srgbClr val="FFCC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5" autoAdjust="0"/>
    <p:restoredTop sz="94621"/>
  </p:normalViewPr>
  <p:slideViewPr>
    <p:cSldViewPr snapToGrid="0" snapToObjects="1">
      <p:cViewPr>
        <p:scale>
          <a:sx n="70" d="100"/>
          <a:sy n="70" d="100"/>
        </p:scale>
        <p:origin x="-1092" y="-756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306BC6B-1FB4-0242-BA03-7D7B52164306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865ACF9E-F1B1-4D48-B3E9-68A18E249A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4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HK" sz="1200" b="0" i="0" dirty="0" smtClean="0">
                <a:solidFill>
                  <a:srgbClr val="595959"/>
                </a:solidFill>
                <a:ea typeface="SimSun" pitchFamily="18" charset="0"/>
              </a:rPr>
              <a:t>這次為何不同？</a:t>
            </a:r>
          </a:p>
          <a:p>
            <a:pPr marL="0" indent="0" algn="ctr">
              <a:buNone/>
            </a:pPr>
            <a:r>
              <a:rPr lang="zh-HK" sz="1200" b="0" i="0" dirty="0" smtClean="0">
                <a:solidFill>
                  <a:srgbClr val="595959"/>
                </a:solidFill>
                <a:ea typeface="SimSun" pitchFamily="18" charset="0"/>
              </a:rPr>
              <a:t>你會堅持到底嗎？</a:t>
            </a:r>
          </a:p>
          <a:p>
            <a:pPr marL="0" indent="0" algn="ctr">
              <a:buNone/>
            </a:pPr>
            <a:r>
              <a:rPr lang="zh-HK" sz="1200" b="0" i="0" dirty="0" smtClean="0">
                <a:solidFill>
                  <a:srgbClr val="595959"/>
                </a:solidFill>
                <a:ea typeface="SimSun" pitchFamily="18" charset="0"/>
              </a:rPr>
              <a:t>你是否有一個能讓自己堅持到底的計劃？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CF9E-F1B1-4D48-B3E9-68A18E249A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2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解釋計劃的細節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76B3-FC17-F943-96A5-FB8ED76469C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18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CF9E-F1B1-4D48-B3E9-68A18E249A2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6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解釋第一及第二階段，組合裡有甚麼切合你市場的產品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CF9E-F1B1-4D48-B3E9-68A18E249A2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1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0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5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低升糖飲食是指食物的質素（血糖指數加上食物的份量升糖負荷）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CF9E-F1B1-4D48-B3E9-68A18E249A2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3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到了這張投影片，請討論各種減慢糖份的快速釋放的因素（脂肪，纖維，蛋白質）。例如，我們不建議吃蛋糕，但因為蛋糕含有高脂肪量，所以它是屬較低GI食物（只是缺乏營養）。所以，如果他們真的需要吃一餐獎勵餐，只能偶爾一次，最好能搭配一些可以降低血糖分解的食物。酒精是一個好例子...永遠不要空腹飲酒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76B3-FC17-F943-96A5-FB8ED76469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8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隨著體重減少，你會很容易失去肌肉和水份。攝取水份不足會導致體重降低，因沒有排便及腸道蠕動會導致體重上升。真正的減退脂肪在於重塑你的體型。見證你的身材與衣服尺寸都有所改變。</a:t>
            </a:r>
          </a:p>
          <a:p>
            <a:endParaRPr lang="en-US" baseline="0" dirty="0" smtClean="0"/>
          </a:p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表面顯瘦的人－是指穿著衣服的體態看起來不錯，但實際上是身材不結實及可能不健康的。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76B3-FC17-F943-96A5-FB8ED76469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40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HIIT高強度間歇訓練 - 最適合燃燒脂肪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76B3-FC17-F943-96A5-FB8ED76469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19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24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3334" indent="-274361" defTabSz="92824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97437" indent="-219487" defTabSz="92824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36413" indent="-219487" defTabSz="92824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75388" indent="-219487" defTabSz="92824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14363" indent="-219487" defTabSz="92824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53337" indent="-219487" defTabSz="92824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92312" indent="-219487" defTabSz="92824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31289" indent="-219487" defTabSz="92824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AAF295-F7EA-574A-8920-1500DCD36C80}" type="slidenum"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7038" y="692150"/>
            <a:ext cx="6157912" cy="3463925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792" tIns="46397" rIns="92792" bIns="46397"/>
          <a:lstStyle/>
          <a:p>
            <a:pPr eaLnBrk="1" hangingPunct="1"/>
            <a:endParaRPr lang="en-US" dirty="0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970734" y="8773358"/>
            <a:ext cx="3038145" cy="46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92" tIns="46397" rIns="92792" bIns="46397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294B3C-E71F-874D-8385-A4E7D2FF39FE}" type="slidenum"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審視你的計劃，記住該做與不該做的事項。排毒是可選擇的。將所有計劃製作成看板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76B3-FC17-F943-96A5-FB8ED76469C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2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4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0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7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82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1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0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85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3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5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2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4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96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23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39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83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4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88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42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8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9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5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64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9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43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63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24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1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00" spc="-75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700"/>
            </a:lvl2pPr>
            <a:lvl3pPr marL="685800" indent="0" algn="ctr">
              <a:buNone/>
              <a:defRPr sz="17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4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71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0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7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73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78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16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13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67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87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4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91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17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48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9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7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5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29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24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7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22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77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9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54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9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9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9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84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344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64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86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1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29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14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0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8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0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50CC-06E3-4847-8B74-EBCDC4441AE4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9559-45C0-D64B-886D-D0C3D7483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3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6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F21E7-79C7-6F4C-BFA6-C7268E0A7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5AD0F-0ECC-674F-BA46-5D897A7543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900"/>
            <a:fld id="{5586B75A-687E-405C-8A0B-8D00578BA2C3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342900"/>
              <a:t>4/9/2018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900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1"/>
                </a:solidFill>
                <a:latin typeface="Caviar Dreams" panose="020B0402020204020504" pitchFamily="34" charset="0"/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srgbClr val="40BAD2"/>
                </a:solidFill>
              </a:rPr>
              <a:pPr defTabSz="342900"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Caviar Dreams" panose="020B0402020204020504" pitchFamily="34" charset="0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50CC-06E3-4847-8B74-EBCDC4441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9559-45C0-D64B-886D-D0C3D7483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4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42261" y="757236"/>
            <a:ext cx="3756784" cy="11025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®</a:t>
            </a:r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健康</a:t>
            </a:r>
            <a:r>
              <a: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生活纖營計劃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26183" y="1401473"/>
            <a:ext cx="3190875" cy="11025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概覽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8853" y="4594666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TLS — </a:t>
            </a:r>
            <a:r>
              <a:rPr lang="zh-TW" altLang="en-US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健康生活模式</a:t>
            </a:r>
          </a:p>
        </p:txBody>
      </p:sp>
    </p:spTree>
    <p:extLst>
      <p:ext uri="{BB962C8B-B14F-4D97-AF65-F5344CB8AC3E}">
        <p14:creationId xmlns:p14="http://schemas.microsoft.com/office/powerpoint/2010/main" val="16773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84" y="427835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029268" y="1982456"/>
            <a:ext cx="5179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最全面及為你量身訂造的計劃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打造真正健康生活方式的計劃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專注減脂，並不再反彈</a:t>
            </a:r>
          </a:p>
        </p:txBody>
      </p:sp>
    </p:spTree>
    <p:extLst>
      <p:ext uri="{BB962C8B-B14F-4D97-AF65-F5344CB8AC3E}">
        <p14:creationId xmlns:p14="http://schemas.microsoft.com/office/powerpoint/2010/main" val="37820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 rot="5400000">
            <a:off x="276150" y="854091"/>
            <a:ext cx="3959315" cy="3965633"/>
          </a:xfrm>
          <a:prstGeom prst="ellipse">
            <a:avLst/>
          </a:prstGeom>
          <a:solidFill>
            <a:srgbClr val="C1E19B">
              <a:alpha val="66667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998" y="1913904"/>
            <a:ext cx="633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zh-HK" sz="24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低升糖飲食</a:t>
            </a:r>
          </a:p>
          <a:p>
            <a:pPr marL="457200" indent="-457200">
              <a:buFontTx/>
              <a:buAutoNum type="arabicPeriod"/>
            </a:pPr>
            <a:r>
              <a:rPr lang="zh-HK" sz="24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改善的身體組成 </a:t>
            </a:r>
          </a:p>
          <a:p>
            <a:pPr marL="457200" indent="-457200">
              <a:buFontTx/>
              <a:buAutoNum type="arabicPeriod"/>
            </a:pPr>
            <a:r>
              <a:rPr lang="zh-HK" sz="24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營養補充品</a:t>
            </a:r>
          </a:p>
          <a:p>
            <a:pPr marL="457200" indent="-457200">
              <a:buFontTx/>
              <a:buAutoNum type="arabicPeriod"/>
            </a:pPr>
            <a:r>
              <a:rPr lang="zh-HK" sz="24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8743" y="128109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sz="4400" b="1" i="0" dirty="0" smtClean="0">
                <a:solidFill>
                  <a:srgbClr val="0F25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元素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992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31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038475" y="3768804"/>
            <a:ext cx="59055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HK" sz="24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減重不是魔術，而是科學</a:t>
            </a:r>
            <a:r>
              <a:rPr lang="zh-TW" altLang="en-US" sz="24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endParaRPr lang="en-US" altLang="zh-HK" sz="2400" b="0" i="0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20000"/>
              </a:spcBef>
            </a:pPr>
            <a:r>
              <a:rPr lang="zh-HK" sz="24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四大元素結合的成果！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6038" y="241909"/>
            <a:ext cx="2811988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HK" sz="34400" b="1" i="0" dirty="0" smtClean="0">
                <a:solidFill>
                  <a:srgbClr val="0F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9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40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低升糖飲食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80160"/>
            <a:ext cx="8229600" cy="3291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對健康的好處</a:t>
            </a:r>
          </a:p>
          <a:p>
            <a:pPr lvl="1"/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促進心血管健康</a:t>
            </a:r>
          </a:p>
          <a:p>
            <a:pPr lvl="1"/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有助維持血糖水平</a:t>
            </a:r>
          </a:p>
          <a:p>
            <a:pPr lvl="1"/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幫助身體燃燒脂肪</a:t>
            </a:r>
          </a:p>
          <a:p>
            <a:pPr lvl="1"/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提升能量</a:t>
            </a:r>
          </a:p>
          <a:p>
            <a:pPr lvl="1"/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低升糖指數食物是天然的消炎劑</a:t>
            </a:r>
          </a:p>
          <a:p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</a:t>
            </a:r>
            <a:r>
              <a:rPr lang="zh-HK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</a:t>
            </a: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飲食？</a:t>
            </a:r>
          </a:p>
        </p:txBody>
      </p:sp>
    </p:spTree>
    <p:extLst>
      <p:ext uri="{BB962C8B-B14F-4D97-AF65-F5344CB8AC3E}">
        <p14:creationId xmlns:p14="http://schemas.microsoft.com/office/powerpoint/2010/main" val="19298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sz="4000" b="1" i="0" dirty="0" smtClean="0">
                <a:solidFill>
                  <a:srgbClr val="C00000"/>
                </a:solidFill>
                <a:ea typeface="SimSun" pitchFamily="18" charset="0"/>
              </a:rPr>
              <a:t>1. 低升糖飲食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1600"/>
            <a:ext cx="7429500" cy="489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-34410"/>
            <a:ext cx="7353300" cy="51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ORK WITH TOMATO ON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05" y="28575"/>
            <a:ext cx="44881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4000" b="1" i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HK" sz="400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限制食物種類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50" y="113666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en-US" alt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®</a:t>
            </a:r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體重管理計劃中，並沒有對主要食物類別做出任何限制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蛋白質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碳水化合物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脂肪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3895725"/>
            <a:ext cx="9153525" cy="12477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24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你不需要為了成功而捱餓或放棄美食！</a:t>
            </a:r>
          </a:p>
        </p:txBody>
      </p:sp>
    </p:spTree>
    <p:extLst>
      <p:ext uri="{BB962C8B-B14F-4D97-AF65-F5344CB8AC3E}">
        <p14:creationId xmlns:p14="http://schemas.microsoft.com/office/powerpoint/2010/main" val="35553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49775" t="19247" b="2946"/>
          <a:stretch/>
        </p:blipFill>
        <p:spPr>
          <a:xfrm>
            <a:off x="5209450" y="866775"/>
            <a:ext cx="3934550" cy="39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HK" sz="4000" b="1" i="0" dirty="0" smtClean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身體組成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09700"/>
            <a:ext cx="4343400" cy="2914650"/>
          </a:xfrm>
        </p:spPr>
        <p:txBody>
          <a:bodyPr/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從儲存脂肪的生活模式轉換成燃燒脂肪的生活模式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減脂與尺寸及減重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表面顯瘦的人</a:t>
            </a:r>
            <a:r>
              <a:rPr lang="en-US" alt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/>
            </a:r>
            <a:br>
              <a:rPr lang="en-US" alt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(Skinny Fat)</a:t>
            </a:r>
          </a:p>
        </p:txBody>
      </p:sp>
    </p:spTree>
    <p:extLst>
      <p:ext uri="{BB962C8B-B14F-4D97-AF65-F5344CB8AC3E}">
        <p14:creationId xmlns:p14="http://schemas.microsoft.com/office/powerpoint/2010/main" val="9292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rmAutofit/>
          </a:bodyPr>
          <a:lstStyle/>
          <a:p>
            <a:r>
              <a:rPr lang="zh-HK" sz="4800" b="1" i="0" dirty="0" smtClean="0">
                <a:solidFill>
                  <a:srgbClr val="9848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身體組成與運動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267200" cy="3394472"/>
          </a:xfrm>
        </p:spPr>
        <p:txBody>
          <a:bodyPr>
            <a:normAutofit fontScale="85000" lnSpcReduction="2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降低體脂率</a:t>
            </a:r>
          </a:p>
          <a:p>
            <a:pPr lvl="1"/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改變你的體型</a:t>
            </a:r>
          </a:p>
          <a:p>
            <a:pPr lvl="1"/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健康苗條，穿衣服更好看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進行各項測量（體脂與尺寸）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纖盈指的是塑造健康優美的身體</a:t>
            </a:r>
          </a:p>
          <a:p>
            <a:r>
              <a:rPr lang="zh-HK" sz="2800" b="0" i="0" u="sng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運動類型</a:t>
            </a:r>
          </a:p>
          <a:p>
            <a:pPr lvl="1"/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心血管</a:t>
            </a:r>
          </a:p>
          <a:p>
            <a:pPr lvl="1"/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重量阻力</a:t>
            </a:r>
          </a:p>
          <a:p>
            <a:pPr lvl="1"/>
            <a:r>
              <a:rPr lang="zh-HK" sz="24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伸展／柔韌性</a:t>
            </a:r>
          </a:p>
        </p:txBody>
      </p:sp>
      <p:pic>
        <p:nvPicPr>
          <p:cNvPr id="8" name="Content Placeholder 7" descr="Screen Shot 2016-10-04 at 2.44.30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624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09"/>
            <a:ext cx="8229600" cy="857250"/>
          </a:xfrm>
        </p:spPr>
        <p:txBody>
          <a:bodyPr>
            <a:noAutofit/>
          </a:bodyPr>
          <a:lstStyle/>
          <a:p>
            <a:r>
              <a:rPr lang="zh-HK" sz="3600" b="1" i="0" dirty="0" smtClean="0"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為甚麼要補充</a:t>
            </a:r>
            <a:r>
              <a:rPr lang="zh-HK" sz="3600" b="1" i="0" dirty="0" smtClean="0"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36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3600" b="1" i="0" dirty="0" smtClean="0"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營養補充產品?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7326"/>
            <a:ext cx="4038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不良的飲食習慣 </a:t>
            </a:r>
          </a:p>
          <a:p>
            <a:pPr marL="971550" lvl="2" indent="-171450">
              <a:lnSpc>
                <a:spcPct val="90000"/>
              </a:lnSpc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不健康的飲食、溜溜球式節食、不吃飯</a:t>
            </a:r>
          </a:p>
          <a:p>
            <a:pPr marL="0" indent="0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荷爾蒙不平衡</a:t>
            </a:r>
          </a:p>
          <a:p>
            <a:pPr marL="1028700" lvl="2">
              <a:lnSpc>
                <a:spcPct val="90000"/>
              </a:lnSpc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瘦體素、類生長激素、皮質醇等等</a:t>
            </a:r>
          </a:p>
          <a:p>
            <a:pPr marL="0" indent="0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碳水化合物敏感度</a:t>
            </a:r>
          </a:p>
          <a:p>
            <a:pPr marL="800100" lvl="2" indent="0">
              <a:lnSpc>
                <a:spcPct val="90000"/>
              </a:lnSpc>
            </a:pPr>
            <a:r>
              <a:rPr lang="zh-HK" sz="2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消化不良</a:t>
            </a:r>
          </a:p>
          <a:p>
            <a:pPr marL="1028700" lvl="2">
              <a:lnSpc>
                <a:spcPct val="90000"/>
              </a:lnSpc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無法想像一天沒有穀物的飲食</a:t>
            </a:r>
          </a:p>
          <a:p>
            <a:pPr marL="0" indent="0">
              <a:lnSpc>
                <a:spcPct val="9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447801"/>
            <a:ext cx="4038600" cy="3394472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lnSpc>
                <a:spcPct val="90000"/>
              </a:lnSpc>
              <a:tabLst>
                <a:tab pos="285750" algn="l"/>
              </a:tabLst>
            </a:pP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長期壓力和疲勞</a:t>
            </a:r>
          </a:p>
          <a:p>
            <a:pPr lvl="2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暴飲暴食、內臟脂肪</a:t>
            </a:r>
          </a:p>
          <a:p>
            <a:pPr marL="800100" lvl="2" indent="0">
              <a:lnSpc>
                <a:spcPct val="90000"/>
              </a:lnSpc>
              <a:buNone/>
              <a:tabLst>
                <a:tab pos="285750" algn="l"/>
              </a:tabLst>
            </a:pP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新陳代謝支援</a:t>
            </a:r>
          </a:p>
          <a:p>
            <a:pPr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提供每日營養素以支援正常代謝</a:t>
            </a:r>
          </a:p>
          <a:p>
            <a:pPr marL="0" indent="0">
              <a:lnSpc>
                <a:spcPct val="90000"/>
              </a:lnSpc>
            </a:pPr>
            <a:r>
              <a:rPr lang="en-US" alt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sz="2800" b="1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燃脂</a:t>
            </a:r>
          </a:p>
          <a:p>
            <a:pPr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HK" sz="22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促進生熱與脂肪分解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4345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2400" b="0" i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專為開始一個新的健康生活模式而設</a:t>
            </a:r>
          </a:p>
        </p:txBody>
      </p:sp>
    </p:spTree>
    <p:extLst>
      <p:ext uri="{BB962C8B-B14F-4D97-AF65-F5344CB8AC3E}">
        <p14:creationId xmlns:p14="http://schemas.microsoft.com/office/powerpoint/2010/main" val="21641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61925"/>
            <a:ext cx="8458200" cy="857250"/>
          </a:xfrm>
        </p:spPr>
        <p:txBody>
          <a:bodyPr>
            <a:normAutofit/>
          </a:bodyPr>
          <a:lstStyle/>
          <a:p>
            <a:r>
              <a:rPr lang="zh-HK" sz="40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40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40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營養補充產品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14450"/>
            <a:ext cx="8134350" cy="3886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en-US" altLang="zh-HK" dirty="0" smtClean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CORE高效修身配方控醣‧控脂二合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一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sz="2800" dirty="0" smtClean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ACTS舒壓配方</a:t>
            </a:r>
          </a:p>
          <a:p>
            <a:pPr eaLnBrk="1" hangingPunct="1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dirty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塑身去脂配方－紅花籽油精華</a:t>
            </a:r>
          </a:p>
          <a:p>
            <a:pPr eaLnBrk="1" hangingPunct="1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dirty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消脂配方─青咖啡豆精華</a:t>
            </a:r>
          </a:p>
          <a:p>
            <a:pPr eaLnBrk="1" hangingPunct="1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dirty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修身茶</a:t>
            </a:r>
          </a:p>
          <a:p>
            <a:pPr eaLnBrk="1" hangingPunct="1">
              <a:lnSpc>
                <a:spcPct val="90000"/>
              </a:lnSpc>
            </a:pP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dirty="0">
                <a:ea typeface="微軟正黑體" panose="020B0604030504040204" pitchFamily="34" charset="-120"/>
              </a:rPr>
              <a:t>®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高纖蛋白營養飲品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06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9779"/>
            <a:ext cx="8229600" cy="857250"/>
          </a:xfrm>
        </p:spPr>
        <p:txBody>
          <a:bodyPr>
            <a:normAutofit/>
          </a:bodyPr>
          <a:lstStyle/>
          <a:p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36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3600" b="0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高效修身配方控醣‧控脂二合一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600451" y="1219204"/>
            <a:ext cx="5210175" cy="3771899"/>
          </a:xfrm>
        </p:spPr>
        <p:txBody>
          <a:bodyPr>
            <a:noAutofit/>
          </a:bodyPr>
          <a:lstStyle/>
          <a:p>
            <a:pPr fontAlgn="base"/>
            <a:r>
              <a:rPr lang="zh-HK" sz="24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促進身體質量指數(BMI)下降</a:t>
            </a:r>
          </a:p>
          <a:p>
            <a:pPr fontAlgn="base"/>
            <a:r>
              <a:rPr lang="zh-HK" sz="24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有助促進減重</a:t>
            </a:r>
          </a:p>
          <a:p>
            <a:pPr fontAlgn="base"/>
            <a:r>
              <a:rPr lang="zh-HK" sz="24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抑制澱粉酵素，減慢吸收碳水化合物至血液的速度</a:t>
            </a:r>
          </a:p>
          <a:p>
            <a:pPr fontAlgn="base"/>
            <a:r>
              <a:rPr lang="zh-HK" sz="24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有助抑制身體吸收碳水化合物</a:t>
            </a:r>
          </a:p>
          <a:p>
            <a:pPr fontAlgn="base"/>
            <a:r>
              <a:rPr lang="zh-HK" sz="24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有助增加飽肚感</a:t>
            </a:r>
          </a:p>
        </p:txBody>
      </p:sp>
      <p:pic>
        <p:nvPicPr>
          <p:cNvPr id="6" name="Picture 2" descr="M:\All Brands\TLS Weight Loss Solution\CORE\Image\HK_tlsCore800x800_1408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083" y="823463"/>
            <a:ext cx="2096867" cy="44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184240"/>
            <a:ext cx="82296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40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衛生署數據（香港）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47964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Font typeface="Arial"/>
              <a:buNone/>
            </a:pPr>
            <a:r>
              <a:rPr lang="zh-HK" sz="28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18</a:t>
            </a:r>
            <a:r>
              <a:rPr lang="en-US" altLang="zh-TW" sz="28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-</a:t>
            </a:r>
            <a:r>
              <a:rPr lang="zh-HK" sz="28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64</a:t>
            </a:r>
            <a:r>
              <a:rPr lang="zh-HK" sz="28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歲的</a:t>
            </a:r>
            <a:r>
              <a:rPr lang="zh-TW" altLang="en-US" sz="28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人士</a:t>
            </a:r>
            <a:r>
              <a:rPr lang="zh-HK" sz="28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中選擇的生活習慣和健康狀況 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endParaRPr lang="en-US" sz="28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463596"/>
              </p:ext>
            </p:extLst>
          </p:nvPr>
        </p:nvGraphicFramePr>
        <p:xfrm>
          <a:off x="342899" y="2175239"/>
          <a:ext cx="8458201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/>
                <a:gridCol w="1524000"/>
                <a:gridCol w="1600200"/>
                <a:gridCol w="1447801"/>
              </a:tblGrid>
              <a:tr h="1045401">
                <a:tc>
                  <a:txBody>
                    <a:bodyPr/>
                    <a:lstStyle/>
                    <a:p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生活方式及健康狀況</a:t>
                      </a:r>
                    </a:p>
                    <a:p>
                      <a:endParaRPr lang="en-US" sz="2400" b="1" dirty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百分比</a:t>
                      </a:r>
                    </a:p>
                    <a:p>
                      <a:pPr algn="ctr"/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男</a:t>
                      </a:r>
                      <a:endParaRPr lang="zh-HK" sz="2400" b="1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百分比</a:t>
                      </a:r>
                    </a:p>
                    <a:p>
                      <a:pPr algn="ctr"/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女</a:t>
                      </a:r>
                    </a:p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b="1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兩個性別</a:t>
                      </a:r>
                      <a:endParaRPr lang="zh-HK" sz="2400" b="1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zh-HK" sz="20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運動不足（世界衛生組織建議）</a:t>
                      </a:r>
                      <a:endParaRPr lang="zh-HK" sz="20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56.3%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68.0%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62.5%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zh-HK" sz="20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每日蔬果攝取量不足（少於5份/每日）</a:t>
                      </a:r>
                      <a:endParaRPr lang="zh-HK" sz="20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85.9%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76.6%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81.0%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219519">
                <a:tc>
                  <a:txBody>
                    <a:bodyPr/>
                    <a:lstStyle/>
                    <a:p>
                      <a:r>
                        <a:rPr lang="zh-HK" sz="20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超重及肥胖（身體質量指數&gt;23.0）</a:t>
                      </a:r>
                      <a:endParaRPr lang="zh-HK" sz="20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49.6%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29.5%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2400" dirty="0" smtClean="0">
                          <a:solidFill>
                            <a:schemeClr val="bg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39.0%</a:t>
                      </a:r>
                      <a:endParaRPr lang="zh-HK" sz="2400" b="0" i="0" dirty="0" smtClean="0">
                        <a:solidFill>
                          <a:schemeClr val="bg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688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32257"/>
            <a:ext cx="8229600" cy="857250"/>
          </a:xfrm>
          <a:noFill/>
        </p:spPr>
        <p:txBody>
          <a:bodyPr>
            <a:noAutofit/>
          </a:bodyPr>
          <a:lstStyle/>
          <a:p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36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 </a:t>
            </a:r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ACTS舒壓配方</a:t>
            </a:r>
            <a:r>
              <a:rPr lang="en" sz="3600" dirty="0" smtClean="0">
                <a:latin typeface="+mn-lt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+mn-lt"/>
                <a:ea typeface="微軟正黑體" panose="020B0604030504040204" pitchFamily="34" charset="-120"/>
              </a:rPr>
            </a:br>
            <a:endParaRPr lang="en" sz="3600" dirty="0" smtClean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1200150"/>
            <a:ext cx="5334000" cy="4187828"/>
          </a:xfrm>
        </p:spPr>
        <p:txBody>
          <a:bodyPr>
            <a:normAutofit/>
          </a:bodyPr>
          <a:lstStyle/>
          <a:p>
            <a:r>
              <a:rPr lang="zh-HK" sz="23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協助身體適應壓力 </a:t>
            </a:r>
          </a:p>
          <a:p>
            <a:r>
              <a:rPr lang="zh-HK" sz="23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有助支援面對壓力所產生的情緒反應</a:t>
            </a:r>
          </a:p>
          <a:p>
            <a:r>
              <a:rPr lang="zh-HK" sz="23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幫助減少壓力引起的問題</a:t>
            </a:r>
          </a:p>
          <a:p>
            <a:pPr lvl="1"/>
            <a:r>
              <a:rPr lang="zh-HK" sz="23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體重增加</a:t>
            </a:r>
          </a:p>
          <a:p>
            <a:pPr lvl="1"/>
            <a:r>
              <a:rPr lang="zh-HK" sz="23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睡眠障礙</a:t>
            </a:r>
          </a:p>
          <a:p>
            <a:pPr fontAlgn="base"/>
            <a:r>
              <a:rPr lang="zh-HK" sz="23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有助支援更佳的情緒轉變</a:t>
            </a:r>
          </a:p>
          <a:p>
            <a:pPr fontAlgn="base"/>
            <a:r>
              <a:rPr lang="zh-HK" sz="23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或有助減輕壓力造成的偶發性疲勞</a:t>
            </a:r>
          </a:p>
          <a:p>
            <a:pPr fontAlgn="base"/>
            <a:r>
              <a:rPr lang="zh-HK" sz="23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支援面對壓力時的精神清晰度</a:t>
            </a:r>
          </a:p>
        </p:txBody>
      </p:sp>
      <p:pic>
        <p:nvPicPr>
          <p:cNvPr id="7" name="Picture 2" descr="M:\All Brands\TLS Weight Loss Solution\ACTS\Image\TLS-HKG-Acts_1702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15" y="1289507"/>
            <a:ext cx="4098471" cy="40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rmAutofit/>
          </a:bodyPr>
          <a:lstStyle/>
          <a:p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36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塑身去脂配方－紅花籽油精華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3846287" y="1450181"/>
            <a:ext cx="4992914" cy="3803990"/>
          </a:xfrm>
        </p:spPr>
        <p:txBody>
          <a:bodyPr>
            <a:normAutofit lnSpcReduction="1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配合運動使用有助減少整體脂肪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有助增加肌肉量</a:t>
            </a:r>
          </a:p>
          <a:p>
            <a:r>
              <a:rPr lang="zh-TW" altLang="en-US" sz="280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或有助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針對腹部頑固脂肪</a:t>
            </a:r>
          </a:p>
          <a:p>
            <a:pPr fontAlgn="base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或有助減少身體脂肪比率，同時保留精瘦肌肉組織</a:t>
            </a:r>
          </a:p>
          <a:p>
            <a:pPr fontAlgn="base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促進身體利用體脂肪作為能源</a:t>
            </a:r>
          </a:p>
        </p:txBody>
      </p:sp>
      <p:pic>
        <p:nvPicPr>
          <p:cNvPr id="6" name="Picture 2" descr="M:\All Brands\TLS Weight Loss Solution\CLA\Image\HK_CLA_image_1409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30" y="355282"/>
            <a:ext cx="5299037" cy="52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809"/>
            <a:ext cx="9144000" cy="1099185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000" b="1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171450"/>
            <a:ext cx="8705850" cy="857250"/>
          </a:xfrm>
        </p:spPr>
        <p:txBody>
          <a:bodyPr>
            <a:noAutofit/>
          </a:bodyPr>
          <a:lstStyle/>
          <a:p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altLang="zh-HK" sz="36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3600" b="1" i="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rPr>
              <a:t>消脂配方─ 青咖啡豆精華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81400" y="1304926"/>
            <a:ext cx="4560794" cy="3394472"/>
          </a:xfrm>
        </p:spPr>
        <p:txBody>
          <a:bodyPr>
            <a:normAutofit/>
          </a:bodyPr>
          <a:lstStyle/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zh-HK" sz="26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支援健康減重</a:t>
            </a:r>
          </a:p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zh-HK" sz="26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支援生熱作用和脂肪分解</a:t>
            </a:r>
          </a:p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zh-HK" sz="26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或有助提升能量</a:t>
            </a:r>
          </a:p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zh-HK" sz="2600" b="0" i="0" dirty="0" smtClean="0">
                <a:solidFill>
                  <a:srgbClr val="404040"/>
                </a:solidFill>
                <a:ea typeface="微軟正黑體" panose="020B0604030504040204" pitchFamily="34" charset="-120"/>
              </a:rPr>
              <a:t>或有助抑制食慾 </a:t>
            </a:r>
          </a:p>
        </p:txBody>
      </p:sp>
      <p:pic>
        <p:nvPicPr>
          <p:cNvPr id="7" name="Picture 2" descr="M:\All Brands\TLS Weight Loss Solution\Thermochrome\Green Coffee Extract\Image\TLS_HK_ThermochromeWithSvetols_120Table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28726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owerPoint\CONVENTION 2017\TLS-USA-Trim-Tea-Box-And-Packet-M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9181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yvonnel\AppData\Local\Microsoft\Windows\Temporary Internet Files\Content.Outlook\S99HY0HG\tl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1" y="1771651"/>
            <a:ext cx="2163901" cy="14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571676" cy="3394472"/>
          </a:xfrm>
        </p:spPr>
        <p:txBody>
          <a:bodyPr>
            <a:normAutofit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促進健康的體重管理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或有助於穩定血糖* 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支援心血管健康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有助抑制食慾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支援代謝平衡與健康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9050" y="4286"/>
            <a:ext cx="9144000" cy="1058943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36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TLS®修身茶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275" y="4420399"/>
            <a:ext cx="851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*此產品沒有根據《藥劑業及毒藥條例》或《中醫藥條例》註冊。為此產品作出的任何聲明亦沒有為進行該等註冊而接受評核。此產品並不供作診斷、治療或預防任何疾病之用。</a:t>
            </a:r>
          </a:p>
        </p:txBody>
      </p:sp>
    </p:spTree>
    <p:extLst>
      <p:ext uri="{BB962C8B-B14F-4D97-AF65-F5344CB8AC3E}">
        <p14:creationId xmlns:p14="http://schemas.microsoft.com/office/powerpoint/2010/main" val="3839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666"/>
            <a:ext cx="9144000" cy="1058943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36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TLS</a:t>
            </a:r>
            <a:r>
              <a:rPr lang="zh-HK" sz="3600" b="1" i="0" baseline="3000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36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高纖蛋白營養飲品</a:t>
            </a:r>
          </a:p>
        </p:txBody>
      </p:sp>
      <p:pic>
        <p:nvPicPr>
          <p:cNvPr id="13" name="Picture 2" descr="M:\All Brands\TLS Weight Loss Solution\Nutrition Shake\Image\TLS_Nutrition Shak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4" y="740229"/>
            <a:ext cx="4227296" cy="42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ages.shop.com/pim/HK6391/image_a/TLS%20Nutrition%20Shake%20Infographic%20CH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7" t="46039" r="21429" b="50595"/>
          <a:stretch/>
        </p:blipFill>
        <p:spPr bwMode="auto">
          <a:xfrm>
            <a:off x="5048983" y="2308883"/>
            <a:ext cx="3894852" cy="5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ages.shop.com/pim/HK6391/image_a/TLS%20Nutrition%20Shake%20Infographic%20CH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6039" r="57037" b="52158"/>
          <a:stretch/>
        </p:blipFill>
        <p:spPr bwMode="auto">
          <a:xfrm>
            <a:off x="5414087" y="1664615"/>
            <a:ext cx="3274786" cy="3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429124" y="581024"/>
            <a:ext cx="4385267" cy="3952875"/>
          </a:xfrm>
        </p:spPr>
        <p:txBody>
          <a:bodyPr>
            <a:noAutofit/>
          </a:bodyPr>
          <a:lstStyle/>
          <a:p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教導你如何正確進食。其他計劃只告訴你該吃什麼</a:t>
            </a:r>
          </a:p>
          <a:p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不限制食物種類</a:t>
            </a:r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。</a:t>
            </a:r>
            <a:endParaRPr lang="en-US" altLang="zh-HK" sz="2400" b="0" i="0" dirty="0" smtClean="0">
              <a:solidFill>
                <a:srgbClr val="595959"/>
              </a:solidFill>
              <a:ea typeface="微軟正黑體" panose="020B0604030504040204" pitchFamily="34" charset="-120"/>
            </a:endParaRPr>
          </a:p>
          <a:p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教</a:t>
            </a:r>
            <a:r>
              <a:rPr lang="zh-HK" sz="24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導你如何正確地鍛鍊你的體態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343399" cy="5143500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TLS®教育...</a:t>
            </a:r>
          </a:p>
        </p:txBody>
      </p:sp>
      <p:pic>
        <p:nvPicPr>
          <p:cNvPr id="6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11" y="4015740"/>
            <a:ext cx="83652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57300"/>
            <a:ext cx="4038600" cy="2914650"/>
          </a:xfrm>
        </p:spPr>
        <p:txBody>
          <a:bodyPr>
            <a:normAutofit fontScale="92500" lnSpcReduction="2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目標設定與排毒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低升糖影響 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閱讀標籤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促進新陳代謝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運動及組成身體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計劃及出外用餐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648200" y="1257300"/>
            <a:ext cx="4038600" cy="2914650"/>
          </a:xfrm>
        </p:spPr>
        <p:txBody>
          <a:bodyPr>
            <a:normAutofit fontScale="92500" lnSpcReduction="2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營養基礎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養成健康的好習慣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克服障礙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壓力管理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評估成果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</a:t>
            </a:r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TLS</a:t>
            </a:r>
            <a:r>
              <a:rPr lang="zh-HK" dirty="0"/>
              <a:t>®</a:t>
            </a:r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生活模式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營養補充品</a:t>
            </a:r>
          </a:p>
        </p:txBody>
      </p:sp>
      <p:sp>
        <p:nvSpPr>
          <p:cNvPr id="6" name="Rectangle 5"/>
          <p:cNvSpPr/>
          <p:nvPr/>
        </p:nvSpPr>
        <p:spPr>
          <a:xfrm>
            <a:off x="-19050" y="4286"/>
            <a:ext cx="9144000" cy="1058943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12</a:t>
            </a:r>
            <a:r>
              <a:rPr lang="zh-HK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週的教育</a:t>
            </a:r>
          </a:p>
        </p:txBody>
      </p:sp>
    </p:spTree>
    <p:extLst>
      <p:ext uri="{BB962C8B-B14F-4D97-AF65-F5344CB8AC3E}">
        <p14:creationId xmlns:p14="http://schemas.microsoft.com/office/powerpoint/2010/main" val="14978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95800" y="1234167"/>
            <a:ext cx="4266425" cy="3394472"/>
          </a:xfrm>
        </p:spPr>
        <p:txBody>
          <a:bodyPr>
            <a:normAutofit fontScale="92500" lnSpcReduction="1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飲食計劃與購買食材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甜味劑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荷爾蒙健康與壓力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為甚麼營養補充品有幫助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酒精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睡眠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234678"/>
            <a:ext cx="4038600" cy="3394472"/>
          </a:xfrm>
        </p:spPr>
        <p:txBody>
          <a:bodyPr>
            <a:normAutofit fontScale="92500" lnSpcReduction="10000"/>
          </a:bodyPr>
          <a:lstStyle/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麩質過敏症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自信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食物成癮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控制食慾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謹記你開始時的模樣，那是你再也不想回到的起點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分享你的故事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050" y="4286"/>
            <a:ext cx="9144000" cy="1058943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其他教育主題</a:t>
            </a:r>
          </a:p>
        </p:txBody>
      </p:sp>
    </p:spTree>
    <p:extLst>
      <p:ext uri="{BB962C8B-B14F-4D97-AF65-F5344CB8AC3E}">
        <p14:creationId xmlns:p14="http://schemas.microsoft.com/office/powerpoint/2010/main" val="7305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HK" sz="32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根據你的目標和承諾付出，你的TLS教練會為你提供多種計劃、營養補充品和維他命選擇以及指導。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常見計劃 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12星期 —（全面綜合計劃）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8星期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6星期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4星期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21天</a:t>
            </a:r>
          </a:p>
          <a:p>
            <a:pPr lvl="1"/>
            <a:r>
              <a:rPr lang="zh-HK" sz="2800" b="0" i="0" dirty="0" smtClean="0">
                <a:solidFill>
                  <a:srgbClr val="595959"/>
                </a:solidFill>
                <a:ea typeface="微軟正黑體" panose="020B0604030504040204" pitchFamily="34" charset="-120"/>
              </a:rPr>
              <a:t>7日排毒計劃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050" y="4286"/>
            <a:ext cx="9144000" cy="1058943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4400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TLS®</a:t>
            </a:r>
            <a:r>
              <a:rPr lang="zh-HK" altLang="en-US" sz="4400" b="1" dirty="0">
                <a:solidFill>
                  <a:srgbClr val="000000"/>
                </a:solidFill>
                <a:ea typeface="微軟正黑體" panose="020B0604030504040204" pitchFamily="34" charset="-120"/>
              </a:rPr>
              <a:t>體</a:t>
            </a:r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重管理計劃</a:t>
            </a:r>
          </a:p>
        </p:txBody>
      </p:sp>
    </p:spTree>
    <p:extLst>
      <p:ext uri="{BB962C8B-B14F-4D97-AF65-F5344CB8AC3E}">
        <p14:creationId xmlns:p14="http://schemas.microsoft.com/office/powerpoint/2010/main" val="22123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7日排毒計劃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25" y="1014524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HK" sz="2000" b="1" i="0" dirty="0" smtClean="0">
                <a:solidFill>
                  <a:srgbClr val="00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這為何適合你：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你準備立即開始，盡享TLS</a:t>
            </a:r>
            <a:r>
              <a:rPr lang="en-US" alt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的最大好處。</a:t>
            </a:r>
          </a:p>
          <a:p>
            <a:r>
              <a:rPr lang="zh-HK" sz="2000" b="1" i="0" dirty="0" smtClean="0">
                <a:solidFill>
                  <a:srgbClr val="00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你或會遇到：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在清除體內毒素期間，體能在前幾天會有所下降，接下來能量便會激增，但反應因人而異。</a:t>
            </a:r>
          </a:p>
          <a:p>
            <a:r>
              <a:rPr lang="zh-HK" sz="2000" b="1" i="0" dirty="0" smtClean="0">
                <a:solidFill>
                  <a:srgbClr val="00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你會做甚麼：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嚴謹地跟從低升糖飲食計劃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8-12杯蔬菜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3份水果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2份3安士的蛋白質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2份好脂肪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沒有穀物、乳製品、澱粉、酒精、垃圾食物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8杯以上的水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沒有運動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00" y="56061"/>
            <a:ext cx="3593564" cy="508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314325" y="1247593"/>
            <a:ext cx="868680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於2013/14年度，本港小學中有20%的學童超重</a:t>
            </a:r>
          </a:p>
          <a:p>
            <a:pPr>
              <a:buClr>
                <a:schemeClr val="tx1"/>
              </a:buClr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無論是在母體、出生還是成長的環境都會影響他們導致超重或肥胖</a:t>
            </a:r>
          </a:p>
          <a:p>
            <a:pPr>
              <a:buClr>
                <a:schemeClr val="tx1"/>
              </a:buClr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肥胖兒童有更多代謝風險因素，並會增加患上糖尿病、脂肪肝疾病、睡眠窒息症、哮喘和肌肉骨骼疾病的風險。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326" y="606030"/>
            <a:ext cx="8086724" cy="17466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36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健康的體重 健康的孩子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3906" y="4415744"/>
            <a:ext cx="7517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tx1"/>
              </a:buClr>
            </a:pPr>
            <a:r>
              <a:rPr lang="zh-HK" sz="1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衛生署</a:t>
            </a:r>
          </a:p>
          <a:p>
            <a:pPr algn="r">
              <a:buClr>
                <a:schemeClr val="tx1"/>
              </a:buClr>
            </a:pPr>
            <a:r>
              <a:rPr lang="zh-HK" sz="1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http://www.chp.gov.hk/files/pdf/ncd_watch_mar2015.pdf</a:t>
            </a:r>
          </a:p>
        </p:txBody>
      </p:sp>
    </p:spTree>
    <p:extLst>
      <p:ext uri="{BB962C8B-B14F-4D97-AF65-F5344CB8AC3E}">
        <p14:creationId xmlns:p14="http://schemas.microsoft.com/office/powerpoint/2010/main" val="35115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擊退脂肪排毒計劃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5067300" cy="53330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這為何適合你：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對於那些致力於實現短期減肥目標的人，擊退脂肪排毒計劃是一項為期兩週的高強度減肥方案。透過側重此短期目標設計的飲食指南、短時間但高強度的運動計劃以及使用TLS營養補充品，你將會在燃燒脂肪的同時增加肌肉量，並在心理與生理上感覺更好，堅信只要你下定決心，就可以達到任何目標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你或會遇到：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在這兩星期的計劃裡減去10磅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你會做甚麼：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跟隨一份嚴謹的飲食計劃，每日包括：</a:t>
            </a:r>
          </a:p>
          <a:p>
            <a:pPr>
              <a:spcBef>
                <a:spcPts val="0"/>
              </a:spcBef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8-12杯蔬菜</a:t>
            </a:r>
          </a:p>
          <a:p>
            <a:pPr>
              <a:spcBef>
                <a:spcPts val="0"/>
              </a:spcBef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2份TLS®高纖蛋白營養飲品</a:t>
            </a:r>
          </a:p>
          <a:p>
            <a:pPr>
              <a:spcBef>
                <a:spcPts val="0"/>
              </a:spcBef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3-4份蛋白質</a:t>
            </a:r>
          </a:p>
          <a:p>
            <a:pPr>
              <a:spcBef>
                <a:spcPts val="0"/>
              </a:spcBef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2份好脂肪</a:t>
            </a:r>
          </a:p>
          <a:p>
            <a:pPr>
              <a:spcBef>
                <a:spcPts val="0"/>
              </a:spcBef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2份水果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依指示食用TLS營養補充品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66" y="4287"/>
            <a:ext cx="3623533" cy="51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速效減重計劃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188686" y="1016001"/>
            <a:ext cx="5031014" cy="48613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這為何適合你：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你充滿動力、全心全意致力於實現你的體重管理目標。你已經準備好改掉不健康的習慣，開始撃退脂肪和減掉腰圍。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你或會遇到：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每星期減1-2磅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你會做甚麼：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跟隨一份嚴謹、低升糖的飲食計劃，每日包括：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5-6份蛋白質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6-12份蔬菜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2份乳製品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不吃穀物或澱粉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2份好脂肪</a:t>
            </a:r>
          </a:p>
          <a:p>
            <a:pPr>
              <a:spcBef>
                <a:spcPts val="0"/>
              </a:spcBef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2份水果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運動（每星期4-5次）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依指示食用TLS營養補充品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02" y="111173"/>
            <a:ext cx="3490429" cy="492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9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平穩減重計劃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429" y="935274"/>
            <a:ext cx="50382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sz="15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這為何適合你：</a:t>
            </a:r>
          </a:p>
          <a:p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有些人不會直接全身投入，他們會循序漸進。平穩減重計劃幫助那些希望每天逐漸改變他們的生活方式的人。在這個為期12週的計劃中，你會看到即使是飲食、定期運動和食用TLS營養補充品中，微小的變化都可以幫助實現一個更健康的你。</a:t>
            </a:r>
          </a:p>
          <a:p>
            <a:r>
              <a:rPr lang="zh-HK" sz="15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你或會遇到：</a:t>
            </a:r>
          </a:p>
          <a:p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每星期減1-2磅</a:t>
            </a:r>
          </a:p>
          <a:p>
            <a:r>
              <a:rPr lang="zh-HK" sz="15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你會做甚麼：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5-6份蛋白質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6-12份蔬菜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2份乳製品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1份澱粉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2份好脂肪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1份全穀類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2份水果</a:t>
            </a:r>
          </a:p>
          <a:p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運動（每星期3-5次）</a:t>
            </a:r>
          </a:p>
          <a:p>
            <a:r>
              <a:rPr lang="zh-HK" sz="15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依指示食用TLS營養補充品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7" y="4288"/>
            <a:ext cx="3571003" cy="509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32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維持體重計劃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629" y="876301"/>
            <a:ext cx="50890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這為何適合你：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你達到了健康體重，並且正在尋求維持健康生活模式的方式。你想要專注於維持理想的身體組成，希望尋求一個彈性計劃，可以讓自己偶爾放縱一下。</a:t>
            </a:r>
          </a:p>
          <a:p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你或會遇到：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健康，每日都活在你目標的體重下。</a:t>
            </a:r>
          </a:p>
          <a:p>
            <a:r>
              <a:rPr lang="zh-HK" sz="16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你會做甚麼：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跟隨一份均衡和健康的飲食計劃，每日包括：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5-6份蛋白質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6-8份蔬菜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2份乳製品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1份澱粉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2份好脂肪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2份全穀類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2份水果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運動（每星期4-5次）</a:t>
            </a:r>
          </a:p>
          <a:p>
            <a:r>
              <a:rPr lang="zh-HK" sz="16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如需要，可繼續食用TLS營養補充品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88" y="4287"/>
            <a:ext cx="3579727" cy="51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9050" y="4287"/>
            <a:ext cx="5238750" cy="872014"/>
          </a:xfrm>
          <a:prstGeom prst="rect">
            <a:avLst/>
          </a:prstGeom>
          <a:solidFill>
            <a:srgbClr val="AEE4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修身茶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8360"/>
            <a:ext cx="5137392" cy="4215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微軟正黑體" panose="020B0604030504040204" pitchFamily="34" charset="-12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17138" y="924827"/>
            <a:ext cx="4553263" cy="39998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HK" sz="20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這為何適合你：</a:t>
            </a:r>
          </a:p>
          <a:p>
            <a:pPr marL="0" indent="0"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每天一杯TLS</a:t>
            </a:r>
            <a:r>
              <a:rPr lang="en-US" altLang="zh-HK" sz="140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®</a:t>
            </a: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修身茶，為健康承諾做出改變。</a:t>
            </a:r>
          </a:p>
          <a:p>
            <a:pPr marL="0" indent="0">
              <a:buNone/>
            </a:pPr>
            <a:r>
              <a:rPr lang="zh-HK" sz="2000" b="1" i="0" dirty="0" smtClean="0">
                <a:solidFill>
                  <a:srgbClr val="00CCFF"/>
                </a:solidFill>
                <a:ea typeface="微軟正黑體" panose="020B0604030504040204" pitchFamily="34" charset="-120"/>
              </a:rPr>
              <a:t>你會做甚麼：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遵循TLS修身茶低升糖飲食計劃，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每天都需攝取：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5份蛋白質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6-8份蔬菜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2份水果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2份好脂肪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1份乳製品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沒有穀物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每週運動3天</a:t>
            </a:r>
          </a:p>
          <a:p>
            <a:pPr marL="285750" indent="-285750"/>
            <a:r>
              <a:rPr lang="zh-HK" sz="1400" b="0" i="0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每天補充TLS修身茶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92" y="4287"/>
            <a:ext cx="36666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9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9" y="842878"/>
            <a:ext cx="2486836" cy="3450887"/>
          </a:xfrm>
        </p:spPr>
        <p:txBody>
          <a:bodyPr>
            <a:normAutofit/>
          </a:bodyPr>
          <a:lstStyle/>
          <a:p>
            <a:pPr algn="ctr"/>
            <a:r>
              <a:rPr lang="zh-HK" sz="40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TLS</a:t>
            </a:r>
            <a:r>
              <a:rPr lang="en-US" altLang="zh-HK" sz="4000" b="0" i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®</a:t>
            </a:r>
            <a:r>
              <a:rPr lang="zh-HK" sz="4000" b="0" i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zh-HK" sz="40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21日修身挑戰</a:t>
            </a:r>
            <a:r>
              <a:rPr lang="zh-HK" sz="36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... </a:t>
            </a:r>
            <a:r>
              <a:rPr lang="en-US" altLang="zh-HK" sz="36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altLang="zh-HK" sz="36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zh-H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altLang="zh-H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zh-HK" sz="32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讓你三週之後展現全新自我！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1264548"/>
            <a:ext cx="5815637" cy="2945945"/>
          </a:xfrm>
        </p:spPr>
        <p:txBody>
          <a:bodyPr anchor="t"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zh-HK" sz="28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針對想在21天快速達到效果的人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en-US" sz="1400" dirty="0">
              <a:latin typeface="Calibri" panose="020F0502020204030204" pitchFamily="34" charset="0"/>
              <a:ea typeface="+mj-ea"/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zh-HK" sz="28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第一及第二階段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endParaRPr lang="en-US" sz="1400" dirty="0">
              <a:latin typeface="Calibri" panose="020F0502020204030204" pitchFamily="34" charset="0"/>
              <a:ea typeface="+mj-ea"/>
            </a:endParaRP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zh-HK" sz="28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組合包括你需要的所有東西，幫助你完成目標！</a:t>
            </a: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0"/>
            <a:ext cx="7361079" cy="503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9" y="842878"/>
            <a:ext cx="2410636" cy="3450887"/>
          </a:xfrm>
        </p:spPr>
        <p:txBody>
          <a:bodyPr>
            <a:normAutofit/>
          </a:bodyPr>
          <a:lstStyle/>
          <a:p>
            <a:pPr algn="ctr"/>
            <a:r>
              <a:rPr lang="zh-HK" sz="40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TLS</a:t>
            </a:r>
            <a:r>
              <a:rPr lang="zh-HK" sz="3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就是...</a:t>
            </a:r>
            <a:r>
              <a:rPr lang="en" sz="3300" dirty="0" smtClean="0">
                <a:latin typeface="Calibri" panose="020F0502020204030204" pitchFamily="34" charset="0"/>
              </a:rPr>
              <a:t/>
            </a:r>
            <a:br>
              <a:rPr lang="en" sz="3300" dirty="0" smtClean="0">
                <a:latin typeface="Calibri" panose="020F0502020204030204" pitchFamily="34" charset="0"/>
              </a:rPr>
            </a:br>
            <a:r>
              <a:rPr lang="zh-HK" sz="3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zh-HK" sz="40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對的計劃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914781"/>
            <a:ext cx="5486400" cy="3840480"/>
          </a:xfrm>
        </p:spPr>
        <p:txBody>
          <a:bodyPr anchor="t">
            <a:normAutofit/>
          </a:bodyPr>
          <a:lstStyle/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有科學根據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全面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可量身訂造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注重減體脂與減尺寸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學習如何正確進食</a:t>
            </a:r>
          </a:p>
          <a:p>
            <a:r>
              <a:rPr lang="zh-HK" sz="3200" b="0" i="0" dirty="0" smtClean="0">
                <a:solidFill>
                  <a:srgbClr val="595959"/>
                </a:solidFill>
                <a:latin typeface="Calibri" panose="020F0502020204030204" pitchFamily="34" charset="0"/>
                <a:ea typeface="+mj-ea"/>
              </a:rPr>
              <a:t>生活模式計劃</a:t>
            </a: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 result for measure wa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24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7343" y="428625"/>
            <a:ext cx="4003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HK" sz="4400" b="1" i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你準備好了嗎...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48101" y="1198066"/>
            <a:ext cx="5000624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sz="3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獲得美好感受和健康外形？</a:t>
            </a:r>
          </a:p>
          <a:p>
            <a:r>
              <a:rPr lang="zh-HK" sz="3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減重、減脂以及減圍？</a:t>
            </a:r>
          </a:p>
          <a:p>
            <a:r>
              <a:rPr lang="zh-HK" sz="3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更有活力？</a:t>
            </a:r>
          </a:p>
          <a:p>
            <a:r>
              <a:rPr lang="zh-HK" sz="30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改善你的健康？</a:t>
            </a:r>
          </a:p>
          <a:p>
            <a:pPr marL="0" indent="0">
              <a:buFont typeface="Arial"/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23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64" y="842878"/>
            <a:ext cx="2410636" cy="3450887"/>
          </a:xfrm>
        </p:spPr>
        <p:txBody>
          <a:bodyPr>
            <a:normAutofit/>
          </a:bodyPr>
          <a:lstStyle/>
          <a:p>
            <a:pPr algn="ctr"/>
            <a:r>
              <a:rPr lang="zh-HK" sz="40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如何開始？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1348458"/>
            <a:ext cx="5486400" cy="26493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+mj-ea"/>
                <a:ea typeface="+mj-ea"/>
              </a:rPr>
              <a:t> 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+mj-ea"/>
                <a:ea typeface="+mj-ea"/>
              </a:rPr>
              <a:t> 立即填寫體重管理問卷！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+mj-ea"/>
                <a:ea typeface="+mj-ea"/>
              </a:rPr>
              <a:t> 報名參加由你的教練提供的計劃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+mj-ea"/>
                <a:ea typeface="+mj-ea"/>
              </a:rPr>
              <a:t> 選擇產品</a:t>
            </a:r>
          </a:p>
          <a:p>
            <a:r>
              <a:rPr lang="zh-HK" sz="2800" b="0" i="0" dirty="0" smtClean="0">
                <a:solidFill>
                  <a:srgbClr val="595959"/>
                </a:solidFill>
                <a:latin typeface="+mj-ea"/>
                <a:ea typeface="+mj-ea"/>
              </a:rPr>
              <a:t> 今天就開始</a:t>
            </a:r>
          </a:p>
        </p:txBody>
      </p:sp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yvonnel\Downloads\shutterstock_573424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14" y="0"/>
            <a:ext cx="93701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36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減重會出現甚麼問題？</a:t>
            </a:r>
          </a:p>
        </p:txBody>
      </p:sp>
      <p:sp>
        <p:nvSpPr>
          <p:cNvPr id="9" name="Rectangle 8"/>
          <p:cNvSpPr/>
          <p:nvPr/>
        </p:nvSpPr>
        <p:spPr>
          <a:xfrm>
            <a:off x="-92814" y="3067052"/>
            <a:ext cx="9370164" cy="1800225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2318" y="3199016"/>
            <a:ext cx="40564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熱量消耗過多所引起的神經改變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荷爾蒙變化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新陳代謝改變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590" y="3213111"/>
            <a:ext cx="47446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節食無效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只減少水分跟肌肉量－而非脂肪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HK" sz="2300" b="0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並非所有卡路里都是同等</a:t>
            </a:r>
          </a:p>
        </p:txBody>
      </p:sp>
    </p:spTree>
    <p:extLst>
      <p:ext uri="{BB962C8B-B14F-4D97-AF65-F5344CB8AC3E}">
        <p14:creationId xmlns:p14="http://schemas.microsoft.com/office/powerpoint/2010/main" val="30225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857252" y="2411015"/>
            <a:ext cx="3076575" cy="1314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zh-HK" sz="1800" b="0" i="0" dirty="0" smtClean="0"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2261" y="757236"/>
            <a:ext cx="3774558" cy="11025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TLS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®</a:t>
            </a:r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健康</a:t>
            </a:r>
            <a:r>
              <a: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生活纖營計劃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09110" y="2193044"/>
            <a:ext cx="3190875" cy="11025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概覽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853" y="4594666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軟正黑體" panose="020B0604030504040204" pitchFamily="34" charset="-120"/>
              </a:rPr>
              <a:t>TLS — </a:t>
            </a:r>
            <a:r>
              <a:rPr lang="zh-TW" altLang="en-US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軟正黑體" panose="020B0604030504040204" pitchFamily="34" charset="-120"/>
              </a:rPr>
              <a:t>健康生活模式</a:t>
            </a:r>
          </a:p>
        </p:txBody>
      </p:sp>
    </p:spTree>
    <p:extLst>
      <p:ext uri="{BB962C8B-B14F-4D97-AF65-F5344CB8AC3E}">
        <p14:creationId xmlns:p14="http://schemas.microsoft.com/office/powerpoint/2010/main" val="2812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vonnel\Downloads\shutterstock_3064709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" r="5064" b="372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70361" y="1430386"/>
            <a:ext cx="2899194" cy="3372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通常只注重吃甚麼，而不是教導該如何吃</a:t>
            </a:r>
          </a:p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只注重減少體重，而不是減少脂肪</a:t>
            </a:r>
          </a:p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不支援荷爾蒙與新陳代謝的改變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0">
            <a:gsLst>
              <a:gs pos="0">
                <a:schemeClr val="accent4">
                  <a:lumMod val="75000"/>
                  <a:alpha val="51000"/>
                </a:schemeClr>
              </a:gs>
              <a:gs pos="57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0361" y="159841"/>
            <a:ext cx="244169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HK" sz="4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節食計劃</a:t>
            </a:r>
          </a:p>
        </p:txBody>
      </p:sp>
    </p:spTree>
    <p:extLst>
      <p:ext uri="{BB962C8B-B14F-4D97-AF65-F5344CB8AC3E}">
        <p14:creationId xmlns:p14="http://schemas.microsoft.com/office/powerpoint/2010/main" val="15600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yvonnel\Downloads\shutterstock_3064709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" r="5064" b="372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0">
            <a:gsLst>
              <a:gs pos="0">
                <a:schemeClr val="accent4">
                  <a:lumMod val="75000"/>
                  <a:alpha val="51000"/>
                </a:schemeClr>
              </a:gs>
              <a:gs pos="57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952" y="149561"/>
            <a:ext cx="244169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HK" sz="4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節食計劃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97520" y="1476070"/>
            <a:ext cx="2982281" cy="30328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沒有提供多種計劃，因為不是每個人都會付出同等的決心與努力</a:t>
            </a:r>
          </a:p>
          <a:p>
            <a:pPr marL="0" indent="0">
              <a:buFont typeface="Arial"/>
              <a:buNone/>
            </a:pPr>
            <a:endParaRPr lang="en-US" sz="1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沒有經過受訓的教練指導</a:t>
            </a:r>
          </a:p>
        </p:txBody>
      </p:sp>
    </p:spTree>
    <p:extLst>
      <p:ext uri="{BB962C8B-B14F-4D97-AF65-F5344CB8AC3E}">
        <p14:creationId xmlns:p14="http://schemas.microsoft.com/office/powerpoint/2010/main" val="14490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hy do you want to lose weight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AutoShape 4" descr="Image result for why do you want to lose weight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114300"/>
            <a:ext cx="5410200" cy="19431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9004" y="424130"/>
            <a:ext cx="3402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40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40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你想要</a:t>
            </a:r>
            <a:r>
              <a:rPr lang="zh-HK" sz="36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減重？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372" y="2369582"/>
            <a:ext cx="52116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得到健康？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活得更長久？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降低患病風險？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生育孩子或有精力跟他們玩耍？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想要看起來更吸引？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57500" y="2276475"/>
            <a:ext cx="3419475" cy="19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0500" y="1866899"/>
            <a:ext cx="1920240" cy="1828800"/>
            <a:chOff x="190500" y="1866899"/>
            <a:chExt cx="1920240" cy="1828800"/>
          </a:xfrm>
        </p:grpSpPr>
        <p:sp>
          <p:nvSpPr>
            <p:cNvPr id="6" name="Oval 5"/>
            <p:cNvSpPr/>
            <p:nvPr/>
          </p:nvSpPr>
          <p:spPr>
            <a:xfrm>
              <a:off x="190500" y="1866899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417" y="2181134"/>
              <a:ext cx="14927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zh-HK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準備食</a:t>
              </a: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烹飪時間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495425" y="156179"/>
            <a:ext cx="1920240" cy="1828800"/>
            <a:chOff x="1495425" y="156179"/>
            <a:chExt cx="1920240" cy="1828800"/>
          </a:xfrm>
        </p:grpSpPr>
        <p:sp>
          <p:nvSpPr>
            <p:cNvPr id="5" name="Oval 4"/>
            <p:cNvSpPr/>
            <p:nvPr/>
          </p:nvSpPr>
          <p:spPr>
            <a:xfrm>
              <a:off x="1495425" y="156179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9204" y="83951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缺少運動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857375" y="3227009"/>
            <a:ext cx="1920240" cy="1828800"/>
            <a:chOff x="1857375" y="3227009"/>
            <a:chExt cx="1920240" cy="1828800"/>
          </a:xfrm>
        </p:grpSpPr>
        <p:sp>
          <p:nvSpPr>
            <p:cNvPr id="7" name="Oval 6"/>
            <p:cNvSpPr/>
            <p:nvPr/>
          </p:nvSpPr>
          <p:spPr>
            <a:xfrm>
              <a:off x="1857375" y="3227009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07668" y="3738494"/>
              <a:ext cx="11079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勞累的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日子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0200" y="3223229"/>
            <a:ext cx="1920240" cy="1828800"/>
            <a:chOff x="5410200" y="3223229"/>
            <a:chExt cx="1920240" cy="1828800"/>
          </a:xfrm>
        </p:grpSpPr>
        <p:sp>
          <p:nvSpPr>
            <p:cNvPr id="10" name="Oval 9"/>
            <p:cNvSpPr/>
            <p:nvPr/>
          </p:nvSpPr>
          <p:spPr>
            <a:xfrm>
              <a:off x="5410200" y="3223229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7176" y="392315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酒精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038975" y="1908778"/>
            <a:ext cx="1920240" cy="1828800"/>
            <a:chOff x="7038975" y="1908778"/>
            <a:chExt cx="1920240" cy="1828800"/>
          </a:xfrm>
        </p:grpSpPr>
        <p:sp>
          <p:nvSpPr>
            <p:cNvPr id="9" name="Oval 8"/>
            <p:cNvSpPr/>
            <p:nvPr/>
          </p:nvSpPr>
          <p:spPr>
            <a:xfrm>
              <a:off x="7038975" y="1908778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0440" y="2407679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工作或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工作職能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751195" y="156179"/>
            <a:ext cx="1920240" cy="1828800"/>
            <a:chOff x="5751195" y="156179"/>
            <a:chExt cx="1920240" cy="1828800"/>
          </a:xfrm>
        </p:grpSpPr>
        <p:sp>
          <p:nvSpPr>
            <p:cNvPr id="8" name="Oval 7"/>
            <p:cNvSpPr/>
            <p:nvPr/>
          </p:nvSpPr>
          <p:spPr>
            <a:xfrm>
              <a:off x="5751195" y="156179"/>
              <a:ext cx="1920240" cy="18288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763" y="662877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家庭飲食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24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不健康</a:t>
              </a:r>
            </a:p>
          </p:txBody>
        </p:sp>
      </p:grpSp>
      <p:cxnSp>
        <p:nvCxnSpPr>
          <p:cNvPr id="20" name="Straight Connector 19"/>
          <p:cNvCxnSpPr>
            <a:stCxn id="6" idx="6"/>
            <a:endCxn id="9" idx="2"/>
          </p:cNvCxnSpPr>
          <p:nvPr/>
        </p:nvCxnSpPr>
        <p:spPr>
          <a:xfrm>
            <a:off x="2110740" y="2781299"/>
            <a:ext cx="4928235" cy="41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7"/>
          </p:cNvCxnSpPr>
          <p:nvPr/>
        </p:nvCxnSpPr>
        <p:spPr>
          <a:xfrm flipV="1">
            <a:off x="3496402" y="1523999"/>
            <a:ext cx="2440774" cy="1970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1"/>
          </p:cNvCxnSpPr>
          <p:nvPr/>
        </p:nvCxnSpPr>
        <p:spPr>
          <a:xfrm flipH="1" flipV="1">
            <a:off x="3224830" y="1523999"/>
            <a:ext cx="2466583" cy="1967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514725" y="1333499"/>
            <a:ext cx="2286000" cy="2286000"/>
            <a:chOff x="3514725" y="1333499"/>
            <a:chExt cx="2286000" cy="2286000"/>
          </a:xfrm>
        </p:grpSpPr>
        <p:sp>
          <p:nvSpPr>
            <p:cNvPr id="3" name="Oval 2"/>
            <p:cNvSpPr/>
            <p:nvPr/>
          </p:nvSpPr>
          <p:spPr>
            <a:xfrm>
              <a:off x="3514725" y="1333499"/>
              <a:ext cx="2286000" cy="2286000"/>
            </a:xfrm>
            <a:prstGeom prst="ellips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71304" y="1523999"/>
              <a:ext cx="1723549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40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甚麼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4000" b="0" i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</a:t>
              </a:r>
              <a:r>
                <a:rPr lang="zh-HK" sz="40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你的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3600" b="0" i="0" u="none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阻礙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6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619125"/>
            <a:ext cx="7334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8525" y="603111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sz="40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假如……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523875" y="34652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有一個全面的、可量身訂造的計劃，它以科學為依據，注重形成一種健康的生活模式 - 並已經證實</a:t>
            </a:r>
            <a:endParaRPr lang="en-US" altLang="zh-HK" sz="2400" b="0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800" b="1" i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能成功改善你的健康和外型</a:t>
            </a:r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3219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15183</TotalTime>
  <Words>3439</Words>
  <Application>Microsoft Office PowerPoint</Application>
  <PresentationFormat>On-screen Show (16:9)</PresentationFormat>
  <Paragraphs>344</Paragraphs>
  <Slides>40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Office Theme</vt:lpstr>
      <vt:lpstr>1_Office Theme</vt:lpstr>
      <vt:lpstr>2_Office Theme</vt:lpstr>
      <vt:lpstr>Frame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低升糖飲食</vt:lpstr>
      <vt:lpstr>PowerPoint Presentation</vt:lpstr>
      <vt:lpstr>身體組成</vt:lpstr>
      <vt:lpstr>身體組成與運動</vt:lpstr>
      <vt:lpstr>為甚麼要補充TLS®營養補充產品?</vt:lpstr>
      <vt:lpstr>TLS®營養補充產品</vt:lpstr>
      <vt:lpstr>TLS®高效修身配方控醣‧控脂二合一</vt:lpstr>
      <vt:lpstr>TLS® ACTS舒壓配方 </vt:lpstr>
      <vt:lpstr>TLS®塑身去脂配方－紅花籽油精華</vt:lpstr>
      <vt:lpstr>TLS®消脂配方─ 青咖啡豆精華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TLS® 21日修身挑戰...   讓你三週之後展現全新自我！</vt:lpstr>
      <vt:lpstr>PowerPoint Presentation</vt:lpstr>
      <vt:lpstr>TLS就是...  對的計劃</vt:lpstr>
      <vt:lpstr>PowerPoint Presentation</vt:lpstr>
      <vt:lpstr>如何開始？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TLS Weight Loss Solution</dc:title>
  <dc:creator>susan pasqual</dc:creator>
  <cp:lastModifiedBy>Debbie Lui</cp:lastModifiedBy>
  <cp:revision>116</cp:revision>
  <cp:lastPrinted>2017-11-14T14:39:11Z</cp:lastPrinted>
  <dcterms:created xsi:type="dcterms:W3CDTF">2017-10-09T15:07:14Z</dcterms:created>
  <dcterms:modified xsi:type="dcterms:W3CDTF">2018-04-09T09:37:42Z</dcterms:modified>
</cp:coreProperties>
</file>